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304" r:id="rId3"/>
    <p:sldId id="308" r:id="rId4"/>
    <p:sldId id="310" r:id="rId5"/>
    <p:sldId id="257" r:id="rId6"/>
    <p:sldId id="306" r:id="rId7"/>
    <p:sldId id="307" r:id="rId8"/>
    <p:sldId id="305" r:id="rId9"/>
  </p:sldIdLst>
  <p:sldSz cx="9144000" cy="6858000" type="screen4x3"/>
  <p:notesSz cx="6858000" cy="9144000"/>
  <p:defaultTextStyle>
    <a:defPPr>
      <a:defRPr lang="bg-BG"/>
    </a:defPPr>
    <a:lvl1pPr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04161-7B96-40EC-BAB8-E005542D0943}" type="datetimeFigureOut">
              <a:rPr lang="es-ES" smtClean="0"/>
              <a:pPr/>
              <a:t>12/03/2018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998BA-A59B-4492-903E-4040E35CF36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18683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bg-BG" smtClean="0"/>
              <a:t>*</a:t>
            </a:r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bg-BG" smtClean="0"/>
              <a:t>*</a:t>
            </a:r>
            <a:endParaRPr lang="bg-BG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*</a:t>
            </a:r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6jgWxkbR7A" TargetMode="External"/><Relationship Id="rId2" Type="http://schemas.openxmlformats.org/officeDocument/2006/relationships/hyperlink" Target="https://www.youtube.com/watch?v=3i8HaFA5EYg&amp;list=PLMD_RYvUcCYn-xGX5mWJqS0jzDdKPgaWP&amp;index=1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/>
          </p:cNvSpPr>
          <p:nvPr>
            <p:ph type="subTitle" idx="4294967295"/>
          </p:nvPr>
        </p:nvSpPr>
        <p:spPr>
          <a:xfrm>
            <a:off x="724266" y="3103540"/>
            <a:ext cx="7694613" cy="3297238"/>
          </a:xfrm>
          <a:ln/>
        </p:spPr>
        <p:txBody>
          <a:bodyPr anchor="b"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4000" b="1" dirty="0" err="1" smtClean="0"/>
              <a:t>Democracy</a:t>
            </a:r>
            <a:r>
              <a:rPr lang="es-ES" sz="4000" b="1" dirty="0" smtClean="0"/>
              <a:t> in </a:t>
            </a:r>
            <a:r>
              <a:rPr lang="es-ES" sz="4000" b="1" dirty="0" err="1" smtClean="0"/>
              <a:t>the</a:t>
            </a:r>
            <a:r>
              <a:rPr lang="es-ES" sz="4000" b="1" dirty="0" smtClean="0"/>
              <a:t> EU</a:t>
            </a: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ES" sz="1600" b="1" dirty="0"/>
          </a:p>
          <a:p>
            <a:pPr marL="0" indent="0" algn="r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ES" sz="1600" b="1" dirty="0" smtClean="0"/>
          </a:p>
          <a:p>
            <a:pPr marL="0" indent="0" algn="r">
              <a:spcBef>
                <a:spcPct val="0"/>
              </a:spcBef>
              <a:buClrTx/>
              <a:buSzTx/>
              <a:buFontTx/>
              <a:buNone/>
            </a:pPr>
            <a:endParaRPr lang="es-ES" sz="1800" b="1" dirty="0"/>
          </a:p>
          <a:p>
            <a:pPr marL="0" indent="0" algn="r">
              <a:spcBef>
                <a:spcPct val="0"/>
              </a:spcBef>
              <a:buClrTx/>
              <a:buSzTx/>
              <a:buFontTx/>
              <a:buNone/>
            </a:pPr>
            <a:endParaRPr lang="es-ES" sz="2000" dirty="0">
              <a:solidFill>
                <a:srgbClr val="443329"/>
              </a:solidFill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ES" sz="2000" dirty="0">
              <a:solidFill>
                <a:srgbClr val="443329"/>
              </a:solidFill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2000" dirty="0" smtClean="0">
                <a:solidFill>
                  <a:srgbClr val="443329"/>
                </a:solidFill>
              </a:rPr>
              <a:t>                                          </a:t>
            </a:r>
            <a:endParaRPr lang="es-ES" sz="2000" dirty="0">
              <a:solidFill>
                <a:srgbClr val="443329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6611" y="1472276"/>
            <a:ext cx="2500142" cy="1475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97339"/>
          </a:xfrm>
        </p:spPr>
        <p:txBody>
          <a:bodyPr>
            <a:normAutofit/>
          </a:bodyPr>
          <a:lstStyle/>
          <a:p>
            <a:r>
              <a:rPr lang="ca-ES" dirty="0" err="1" smtClean="0"/>
              <a:t>Concept</a:t>
            </a:r>
            <a:r>
              <a:rPr lang="ca-ES" dirty="0" smtClean="0"/>
              <a:t> of DEMOCRACY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6068"/>
            <a:ext cx="8229600" cy="5081207"/>
          </a:xfrm>
        </p:spPr>
        <p:txBody>
          <a:bodyPr/>
          <a:lstStyle/>
          <a:p>
            <a:pPr marL="0" indent="0" algn="ctr">
              <a:buNone/>
            </a:pPr>
            <a:r>
              <a:rPr lang="ca-ES" i="1" dirty="0" err="1" smtClean="0"/>
              <a:t>Government</a:t>
            </a:r>
            <a:r>
              <a:rPr lang="ca-ES" i="1" dirty="0" smtClean="0"/>
              <a:t> </a:t>
            </a:r>
            <a:r>
              <a:rPr lang="ca-ES" i="1" dirty="0" err="1" smtClean="0"/>
              <a:t>by</a:t>
            </a:r>
            <a:r>
              <a:rPr lang="ca-ES" i="1" dirty="0" smtClean="0"/>
              <a:t> </a:t>
            </a:r>
            <a:r>
              <a:rPr lang="ca-ES" i="1" dirty="0" err="1" smtClean="0"/>
              <a:t>the</a:t>
            </a:r>
            <a:r>
              <a:rPr lang="ca-ES" i="1" dirty="0" smtClean="0"/>
              <a:t> </a:t>
            </a:r>
            <a:r>
              <a:rPr lang="ca-ES" i="1" dirty="0" err="1" smtClean="0"/>
              <a:t>people</a:t>
            </a:r>
            <a:r>
              <a:rPr lang="ca-ES" i="1" dirty="0" smtClean="0"/>
              <a:t> </a:t>
            </a:r>
            <a:r>
              <a:rPr lang="ca-ES" dirty="0" smtClean="0"/>
              <a:t>(s V </a:t>
            </a:r>
            <a:r>
              <a:rPr lang="ca-ES" dirty="0" err="1" smtClean="0"/>
              <a:t>a.c</a:t>
            </a:r>
            <a:r>
              <a:rPr lang="ca-ES" dirty="0" smtClean="0"/>
              <a:t>., </a:t>
            </a:r>
            <a:r>
              <a:rPr lang="ca-ES" dirty="0" err="1" smtClean="0"/>
              <a:t>Athens</a:t>
            </a:r>
            <a:r>
              <a:rPr lang="ca-ES" dirty="0" smtClean="0"/>
              <a:t>)</a:t>
            </a:r>
          </a:p>
          <a:p>
            <a:pPr marL="0" indent="0" algn="just">
              <a:buNone/>
            </a:pPr>
            <a:r>
              <a:rPr lang="en-US" sz="2400" i="1" dirty="0"/>
              <a:t>G</a:t>
            </a:r>
            <a:r>
              <a:rPr lang="en-US" sz="2400" i="1" dirty="0" smtClean="0"/>
              <a:t>overnment </a:t>
            </a:r>
            <a:r>
              <a:rPr lang="en-US" sz="2400" i="1" dirty="0"/>
              <a:t>in which the supreme power is vested in the people and exercised by them directly or indirectly through a system of representation usually involving periodically held free </a:t>
            </a:r>
            <a:r>
              <a:rPr lang="en-US" sz="2400" i="1" dirty="0" smtClean="0"/>
              <a:t>elections.</a:t>
            </a:r>
            <a:endParaRPr lang="ca-ES" sz="2400" i="1" dirty="0"/>
          </a:p>
          <a:p>
            <a:pPr marL="0" indent="0">
              <a:buNone/>
            </a:pPr>
            <a:endParaRPr lang="ca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4253" y="3079051"/>
            <a:ext cx="5615189" cy="348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033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2957" y="756634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smtClean="0"/>
              <a:t>PILLARS of DEMOCRACY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/>
          <a:lstStyle/>
          <a:p>
            <a:pPr marL="109728" indent="0">
              <a:buNone/>
            </a:pPr>
            <a:endParaRPr lang="ca-E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a-ES" dirty="0" smtClean="0"/>
              <a:t>FREEDOM</a:t>
            </a:r>
          </a:p>
          <a:p>
            <a:pPr>
              <a:buFont typeface="Wingdings" panose="05000000000000000000" pitchFamily="2" charset="2"/>
              <a:buChar char="ü"/>
            </a:pPr>
            <a:endParaRPr lang="ca-E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a-ES" dirty="0" smtClean="0"/>
              <a:t>PARTICIPATION</a:t>
            </a:r>
          </a:p>
          <a:p>
            <a:pPr>
              <a:buFont typeface="Wingdings" panose="05000000000000000000" pitchFamily="2" charset="2"/>
              <a:buChar char="ü"/>
            </a:pPr>
            <a:endParaRPr lang="ca-E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a-ES" dirty="0" smtClean="0"/>
              <a:t>RESPECT OF HUMAN RIGHTS</a:t>
            </a:r>
          </a:p>
          <a:p>
            <a:pPr>
              <a:buFont typeface="Wingdings" panose="05000000000000000000" pitchFamily="2" charset="2"/>
              <a:buChar char="ü"/>
            </a:pPr>
            <a:endParaRPr lang="ca-E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a-ES" dirty="0" smtClean="0"/>
              <a:t>RULE OF LAW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xmlns="" val="11429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82392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smtClean="0"/>
              <a:t>PILLARS of DEMOCRACY</a:t>
            </a:r>
            <a:endParaRPr lang="ca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5915" y="1777285"/>
            <a:ext cx="7134895" cy="445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894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70079" y="67936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a-ES" dirty="0" err="1" smtClean="0"/>
              <a:t>Why</a:t>
            </a:r>
            <a:r>
              <a:rPr lang="ca-ES" dirty="0" smtClean="0"/>
              <a:t> </a:t>
            </a:r>
            <a:r>
              <a:rPr lang="ca-ES" dirty="0" err="1" smtClean="0"/>
              <a:t>the</a:t>
            </a:r>
            <a:r>
              <a:rPr lang="ca-ES" dirty="0" smtClean="0"/>
              <a:t> EU </a:t>
            </a:r>
            <a:r>
              <a:rPr lang="ca-ES" dirty="0" err="1" smtClean="0"/>
              <a:t>should</a:t>
            </a:r>
            <a:r>
              <a:rPr lang="ca-ES" dirty="0" smtClean="0"/>
              <a:t> </a:t>
            </a:r>
            <a:r>
              <a:rPr lang="ca-ES" dirty="0" err="1" smtClean="0"/>
              <a:t>guarantee</a:t>
            </a:r>
            <a:r>
              <a:rPr lang="ca-ES" dirty="0" smtClean="0"/>
              <a:t> DEMOCRACY?</a:t>
            </a:r>
            <a:endParaRPr lang="ca-ES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457200" y="1648496"/>
            <a:ext cx="8229600" cy="4926040"/>
          </a:xfrm>
          <a:ln/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" dirty="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/>
              <a:t>Article 2 TUE establishes the values of the Union: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dirty="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/>
              <a:t>HUMAN DIGNITY                           FREEDOM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/>
              <a:t>                           DEMOCRACY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/>
              <a:t>EQUALITY                                      RULE OF LAW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/>
              <a:t>                         HUMAN RIGHTS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dirty="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/>
              <a:t>Article 3 TUE establishes the main objectives of the Union.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2958" y="653602"/>
            <a:ext cx="8229600" cy="878984"/>
          </a:xfrm>
        </p:spPr>
        <p:txBody>
          <a:bodyPr>
            <a:normAutofit fontScale="90000"/>
          </a:bodyPr>
          <a:lstStyle/>
          <a:p>
            <a:r>
              <a:rPr lang="ca-ES" dirty="0" err="1" smtClean="0"/>
              <a:t>European</a:t>
            </a:r>
            <a:r>
              <a:rPr lang="ca-ES" dirty="0" smtClean="0"/>
              <a:t> instruments for </a:t>
            </a:r>
            <a:r>
              <a:rPr lang="ca-ES" dirty="0" err="1" smtClean="0"/>
              <a:t>guaranteeing</a:t>
            </a:r>
            <a:r>
              <a:rPr lang="ca-ES" dirty="0" smtClean="0"/>
              <a:t> DEMOCRACY		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87131"/>
            <a:ext cx="8229600" cy="4971245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a-ES" dirty="0" smtClean="0"/>
              <a:t>BASIC LEGISLATION: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a-ES" dirty="0" err="1" smtClean="0"/>
              <a:t>European</a:t>
            </a:r>
            <a:r>
              <a:rPr lang="ca-ES" dirty="0" smtClean="0"/>
              <a:t> Charter of </a:t>
            </a:r>
            <a:r>
              <a:rPr lang="ca-ES" dirty="0" err="1" smtClean="0"/>
              <a:t>fundamental</a:t>
            </a:r>
            <a:r>
              <a:rPr lang="ca-ES" dirty="0" smtClean="0"/>
              <a:t> </a:t>
            </a:r>
            <a:r>
              <a:rPr lang="ca-ES" dirty="0" err="1" smtClean="0"/>
              <a:t>rights</a:t>
            </a:r>
            <a:r>
              <a:rPr lang="ca-ES" dirty="0" smtClean="0"/>
              <a:t>. 2000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a-ES" dirty="0" err="1" smtClean="0"/>
              <a:t>European</a:t>
            </a:r>
            <a:r>
              <a:rPr lang="ca-ES" dirty="0" smtClean="0"/>
              <a:t> </a:t>
            </a:r>
            <a:r>
              <a:rPr lang="ca-ES" dirty="0" err="1" smtClean="0"/>
              <a:t>Convention</a:t>
            </a:r>
            <a:r>
              <a:rPr lang="ca-ES" dirty="0" smtClean="0"/>
              <a:t> on </a:t>
            </a:r>
            <a:r>
              <a:rPr lang="ca-ES" dirty="0" err="1" smtClean="0"/>
              <a:t>Human</a:t>
            </a:r>
            <a:r>
              <a:rPr lang="ca-ES" dirty="0" smtClean="0"/>
              <a:t> </a:t>
            </a:r>
            <a:r>
              <a:rPr lang="ca-ES" dirty="0" err="1" smtClean="0"/>
              <a:t>Rights</a:t>
            </a:r>
            <a:r>
              <a:rPr lang="ca-ES" dirty="0" smtClean="0"/>
              <a:t>. 1950</a:t>
            </a:r>
          </a:p>
          <a:p>
            <a:pPr marL="109728" indent="0">
              <a:buNone/>
            </a:pPr>
            <a:endParaRPr lang="ca-ES" dirty="0" smtClean="0"/>
          </a:p>
          <a:p>
            <a:pPr marL="109728" indent="0">
              <a:buNone/>
            </a:pPr>
            <a:r>
              <a:rPr lang="ca-ES" dirty="0" smtClean="0"/>
              <a:t>TOOLS: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a-ES" dirty="0" err="1" smtClean="0"/>
              <a:t>Court</a:t>
            </a:r>
            <a:r>
              <a:rPr lang="ca-ES" dirty="0" smtClean="0"/>
              <a:t> of </a:t>
            </a:r>
            <a:r>
              <a:rPr lang="ca-ES" dirty="0" err="1" smtClean="0"/>
              <a:t>Justice</a:t>
            </a:r>
            <a:r>
              <a:rPr lang="ca-ES" dirty="0" smtClean="0"/>
              <a:t> of </a:t>
            </a:r>
            <a:r>
              <a:rPr lang="ca-ES" dirty="0" err="1" smtClean="0"/>
              <a:t>the</a:t>
            </a:r>
            <a:r>
              <a:rPr lang="ca-ES" dirty="0" smtClean="0"/>
              <a:t> EU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a-ES" dirty="0" err="1" smtClean="0"/>
              <a:t>European</a:t>
            </a:r>
            <a:r>
              <a:rPr lang="ca-ES" dirty="0" smtClean="0"/>
              <a:t> </a:t>
            </a:r>
            <a:r>
              <a:rPr lang="ca-ES" dirty="0" err="1" smtClean="0"/>
              <a:t>Court</a:t>
            </a:r>
            <a:r>
              <a:rPr lang="ca-ES" dirty="0" smtClean="0"/>
              <a:t> of </a:t>
            </a:r>
            <a:r>
              <a:rPr lang="ca-ES" dirty="0" err="1" smtClean="0"/>
              <a:t>Human</a:t>
            </a:r>
            <a:r>
              <a:rPr lang="ca-ES" dirty="0" smtClean="0"/>
              <a:t> </a:t>
            </a:r>
            <a:r>
              <a:rPr lang="ca-ES" dirty="0" err="1" smtClean="0"/>
              <a:t>Rights</a:t>
            </a:r>
            <a:r>
              <a:rPr lang="ca-ES" dirty="0" smtClean="0"/>
              <a:t> (</a:t>
            </a:r>
            <a:r>
              <a:rPr lang="ca-ES" dirty="0" err="1" smtClean="0"/>
              <a:t>Council</a:t>
            </a:r>
            <a:r>
              <a:rPr lang="ca-ES" dirty="0" smtClean="0"/>
              <a:t> of Europe)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a-ES" dirty="0" err="1" smtClean="0"/>
              <a:t>Fundamental</a:t>
            </a:r>
            <a:r>
              <a:rPr lang="ca-ES" dirty="0" smtClean="0"/>
              <a:t> </a:t>
            </a:r>
            <a:r>
              <a:rPr lang="ca-ES" dirty="0" err="1" smtClean="0"/>
              <a:t>Rights</a:t>
            </a:r>
            <a:r>
              <a:rPr lang="ca-ES" dirty="0" smtClean="0"/>
              <a:t> </a:t>
            </a:r>
            <a:r>
              <a:rPr lang="ca-ES" dirty="0" err="1" smtClean="0"/>
              <a:t>Agency</a:t>
            </a:r>
            <a:endParaRPr lang="ca-ES" dirty="0" smtClean="0"/>
          </a:p>
          <a:p>
            <a:pPr>
              <a:buFont typeface="Courier New" panose="02070309020205020404" pitchFamily="49" charset="0"/>
              <a:buChar char="o"/>
            </a:pPr>
            <a:endParaRPr lang="ca-ES" dirty="0" smtClean="0"/>
          </a:p>
          <a:p>
            <a:pPr marL="109728" indent="0">
              <a:buNone/>
            </a:pPr>
            <a:r>
              <a:rPr lang="ca-ES" dirty="0" smtClean="0"/>
              <a:t>EXTERNAL POLICY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EU </a:t>
            </a:r>
            <a:r>
              <a:rPr lang="en-US" dirty="0"/>
              <a:t>Special Representative for Human </a:t>
            </a:r>
            <a:r>
              <a:rPr lang="en-US" dirty="0" smtClean="0"/>
              <a:t>Rights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u="sng" dirty="0"/>
              <a:t>European instrument for democracy and human rights</a:t>
            </a:r>
            <a:r>
              <a:rPr lang="en-US" dirty="0"/>
              <a:t> </a:t>
            </a:r>
            <a:r>
              <a:rPr lang="en-US" dirty="0">
                <a:solidFill>
                  <a:srgbClr val="404040"/>
                </a:solidFill>
              </a:rPr>
              <a:t>(EIDHR)</a:t>
            </a:r>
            <a:endParaRPr lang="ca-ES" dirty="0" smtClean="0"/>
          </a:p>
          <a:p>
            <a:pPr marL="109728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xmlns="" val="217035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836" y="936939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smtClean="0"/>
              <a:t>RISKS FOR DEMOCRACY	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1831"/>
            <a:ext cx="8229600" cy="4642705"/>
          </a:xfrm>
        </p:spPr>
        <p:txBody>
          <a:bodyPr/>
          <a:lstStyle/>
          <a:p>
            <a:pPr marL="109728" indent="0">
              <a:buNone/>
            </a:pPr>
            <a:endParaRPr lang="ca-E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a-ES" dirty="0" err="1" smtClean="0"/>
              <a:t>Legitimation</a:t>
            </a:r>
            <a:r>
              <a:rPr lang="ca-ES" dirty="0" smtClean="0"/>
              <a:t> of </a:t>
            </a:r>
            <a:r>
              <a:rPr lang="ca-ES" dirty="0" err="1" smtClean="0"/>
              <a:t>power</a:t>
            </a:r>
            <a:r>
              <a:rPr lang="ca-ES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endParaRPr lang="ca-ES" dirty="0"/>
          </a:p>
          <a:p>
            <a:pPr>
              <a:buFont typeface="Wingdings" panose="05000000000000000000" pitchFamily="2" charset="2"/>
              <a:buChar char="v"/>
            </a:pPr>
            <a:r>
              <a:rPr lang="ca-ES" dirty="0" err="1" smtClean="0"/>
              <a:t>Abuse</a:t>
            </a:r>
            <a:r>
              <a:rPr lang="ca-ES" dirty="0" smtClean="0"/>
              <a:t> of </a:t>
            </a:r>
            <a:r>
              <a:rPr lang="ca-ES" dirty="0" err="1" smtClean="0"/>
              <a:t>power</a:t>
            </a:r>
            <a:r>
              <a:rPr lang="ca-ES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endParaRPr lang="ca-ES" dirty="0"/>
          </a:p>
          <a:p>
            <a:pPr>
              <a:buFont typeface="Wingdings" panose="05000000000000000000" pitchFamily="2" charset="2"/>
              <a:buChar char="v"/>
            </a:pPr>
            <a:r>
              <a:rPr lang="ca-ES" dirty="0" smtClean="0"/>
              <a:t>No </a:t>
            </a:r>
            <a:r>
              <a:rPr lang="ca-ES" dirty="0" err="1" smtClean="0"/>
              <a:t>respect</a:t>
            </a:r>
            <a:r>
              <a:rPr lang="ca-ES" dirty="0" smtClean="0"/>
              <a:t> of </a:t>
            </a:r>
            <a:r>
              <a:rPr lang="ca-ES" dirty="0" err="1" smtClean="0"/>
              <a:t>human</a:t>
            </a:r>
            <a:r>
              <a:rPr lang="ca-ES" dirty="0" smtClean="0"/>
              <a:t> </a:t>
            </a:r>
            <a:r>
              <a:rPr lang="ca-ES" dirty="0" err="1" smtClean="0"/>
              <a:t>rights</a:t>
            </a:r>
            <a:r>
              <a:rPr lang="ca-ES" dirty="0" smtClean="0"/>
              <a:t>?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xmlns="" val="219542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836" y="756634"/>
            <a:ext cx="8229600" cy="1066800"/>
          </a:xfrm>
        </p:spPr>
        <p:txBody>
          <a:bodyPr/>
          <a:lstStyle/>
          <a:p>
            <a:r>
              <a:rPr lang="ca-ES" dirty="0" smtClean="0"/>
              <a:t>VIDEOS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03042"/>
            <a:ext cx="8229600" cy="4771494"/>
          </a:xfrm>
        </p:spPr>
        <p:txBody>
          <a:bodyPr>
            <a:normAutofit/>
          </a:bodyPr>
          <a:lstStyle/>
          <a:p>
            <a:pPr marL="109728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latin typeface="Calibri"/>
                <a:ea typeface="Calibri"/>
                <a:cs typeface="Times New Roman"/>
              </a:rPr>
              <a:t>Education for democracy in 10 steps (video COE)</a:t>
            </a:r>
            <a:endParaRPr lang="es-E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u="sng" dirty="0">
                <a:solidFill>
                  <a:srgbClr val="0563C1"/>
                </a:solidFill>
                <a:latin typeface="Calibri"/>
                <a:ea typeface="Calibri"/>
                <a:cs typeface="Times New Roman"/>
                <a:hlinkClick r:id="rId2"/>
              </a:rPr>
              <a:t>https://</a:t>
            </a:r>
            <a:r>
              <a:rPr lang="en-US" u="sng" dirty="0" smtClean="0">
                <a:solidFill>
                  <a:srgbClr val="0563C1"/>
                </a:solidFill>
                <a:latin typeface="Calibri"/>
                <a:ea typeface="Calibri"/>
                <a:cs typeface="Times New Roman"/>
                <a:hlinkClick r:id="rId2"/>
              </a:rPr>
              <a:t>www.youtube.com/watch?v=3i8HaFA5EYg&amp;list=PLMD_RYvUcCYn-xGX5mWJqS0jzDdKPgaWP&amp;index=14</a:t>
            </a:r>
            <a:endParaRPr lang="es-ES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latin typeface="Calibri"/>
                <a:ea typeface="Calibri"/>
                <a:cs typeface="Times New Roman"/>
              </a:rPr>
              <a:t>Introduction of Democracy </a:t>
            </a:r>
            <a:endParaRPr lang="es-E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u="sng" dirty="0">
                <a:solidFill>
                  <a:srgbClr val="0563C1"/>
                </a:solidFill>
                <a:latin typeface="Calibri"/>
                <a:ea typeface="Calibri"/>
                <a:cs typeface="Times New Roman"/>
                <a:hlinkClick r:id="rId3"/>
              </a:rPr>
              <a:t>https://</a:t>
            </a:r>
            <a:r>
              <a:rPr lang="en-US" u="sng" dirty="0" smtClean="0">
                <a:solidFill>
                  <a:srgbClr val="0563C1"/>
                </a:solidFill>
                <a:latin typeface="Calibri"/>
                <a:ea typeface="Calibri"/>
                <a:cs typeface="Times New Roman"/>
                <a:hlinkClick r:id="rId3"/>
              </a:rPr>
              <a:t>www.youtube.com/watch?v=u6jgWxkbR7A</a:t>
            </a:r>
            <a:endParaRPr lang="es-ES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latin typeface="Calibri"/>
                <a:ea typeface="Calibri"/>
                <a:cs typeface="Times New Roman"/>
              </a:rPr>
              <a:t>So similar, so different, so European</a:t>
            </a:r>
            <a:endParaRPr lang="es-E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https://www.youtube.com/watch?v=9jXeRU5w5l8</a:t>
            </a:r>
            <a:endParaRPr lang="es-ES" dirty="0">
              <a:latin typeface="Calibri"/>
              <a:ea typeface="Calibri"/>
              <a:cs typeface="Times New Roman"/>
            </a:endParaRPr>
          </a:p>
          <a:p>
            <a:pPr marL="109728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xmlns="" val="312127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1116</TotalTime>
  <Words>210</Words>
  <Application>Microsoft Office PowerPoint</Application>
  <PresentationFormat>Presentación en pantalla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Urbano</vt:lpstr>
      <vt:lpstr>Diapositiva 1</vt:lpstr>
      <vt:lpstr>Concept of DEMOCRACY</vt:lpstr>
      <vt:lpstr>PILLARS of DEMOCRACY</vt:lpstr>
      <vt:lpstr>PILLARS of DEMOCRACY</vt:lpstr>
      <vt:lpstr>Why the EU should guarantee DEMOCRACY?</vt:lpstr>
      <vt:lpstr>European instruments for guaranteeing DEMOCRACY  </vt:lpstr>
      <vt:lpstr>RISKS FOR DEMOCRACY </vt:lpstr>
      <vt:lpstr>VIDEOS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Adrià Calvet Casajuana</dc:creator>
  <cp:lastModifiedBy>Pere Vives Vich</cp:lastModifiedBy>
  <cp:revision>147</cp:revision>
  <dcterms:modified xsi:type="dcterms:W3CDTF">2018-03-12T07:23:43Z</dcterms:modified>
</cp:coreProperties>
</file>